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30"/>
  </p:notesMasterIdLst>
  <p:sldIdLst>
    <p:sldId id="312" r:id="rId2"/>
    <p:sldId id="326" r:id="rId3"/>
    <p:sldId id="317" r:id="rId4"/>
    <p:sldId id="291" r:id="rId5"/>
    <p:sldId id="292" r:id="rId6"/>
    <p:sldId id="295" r:id="rId7"/>
    <p:sldId id="296" r:id="rId8"/>
    <p:sldId id="297" r:id="rId9"/>
    <p:sldId id="318" r:id="rId10"/>
    <p:sldId id="319" r:id="rId11"/>
    <p:sldId id="320" r:id="rId12"/>
    <p:sldId id="316" r:id="rId13"/>
    <p:sldId id="299" r:id="rId14"/>
    <p:sldId id="327" r:id="rId15"/>
    <p:sldId id="303" r:id="rId16"/>
    <p:sldId id="304" r:id="rId17"/>
    <p:sldId id="300" r:id="rId18"/>
    <p:sldId id="321" r:id="rId19"/>
    <p:sldId id="322" r:id="rId20"/>
    <p:sldId id="308" r:id="rId21"/>
    <p:sldId id="311" r:id="rId22"/>
    <p:sldId id="323" r:id="rId23"/>
    <p:sldId id="324" r:id="rId24"/>
    <p:sldId id="314" r:id="rId25"/>
    <p:sldId id="315" r:id="rId26"/>
    <p:sldId id="328" r:id="rId27"/>
    <p:sldId id="309" r:id="rId28"/>
    <p:sldId id="325" r:id="rId29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4A68"/>
    <a:srgbClr val="DB4B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1277"/>
  </p:normalViewPr>
  <p:slideViewPr>
    <p:cSldViewPr snapToGrid="0">
      <p:cViewPr varScale="1">
        <p:scale>
          <a:sx n="57" d="100"/>
          <a:sy n="57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Ask students what the runtime will be for 10k rows</a:t>
            </a:r>
          </a:p>
        </p:txBody>
      </p:sp>
    </p:spTree>
    <p:extLst>
      <p:ext uri="{BB962C8B-B14F-4D97-AF65-F5344CB8AC3E}">
        <p14:creationId xmlns:p14="http://schemas.microsoft.com/office/powerpoint/2010/main" val="622908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Ask students what the runtime will be for 100k rows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11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algorithm would they pick now?</a:t>
            </a:r>
          </a:p>
        </p:txBody>
      </p:sp>
    </p:spTree>
    <p:extLst>
      <p:ext uri="{BB962C8B-B14F-4D97-AF65-F5344CB8AC3E}">
        <p14:creationId xmlns:p14="http://schemas.microsoft.com/office/powerpoint/2010/main" val="3181711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algorithm would they pick now?</a:t>
            </a:r>
          </a:p>
        </p:txBody>
      </p:sp>
    </p:spTree>
    <p:extLst>
      <p:ext uri="{BB962C8B-B14F-4D97-AF65-F5344CB8AC3E}">
        <p14:creationId xmlns:p14="http://schemas.microsoft.com/office/powerpoint/2010/main" val="2522120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algorithm would they pick now?</a:t>
            </a:r>
          </a:p>
        </p:txBody>
      </p:sp>
    </p:spTree>
    <p:extLst>
      <p:ext uri="{BB962C8B-B14F-4D97-AF65-F5344CB8AC3E}">
        <p14:creationId xmlns:p14="http://schemas.microsoft.com/office/powerpoint/2010/main" val="3562093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algorithm would they pick now?</a:t>
            </a:r>
          </a:p>
        </p:txBody>
      </p:sp>
    </p:spTree>
    <p:extLst>
      <p:ext uri="{BB962C8B-B14F-4D97-AF65-F5344CB8AC3E}">
        <p14:creationId xmlns:p14="http://schemas.microsoft.com/office/powerpoint/2010/main" val="1991755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students answer this</a:t>
            </a:r>
          </a:p>
        </p:txBody>
      </p:sp>
    </p:spTree>
    <p:extLst>
      <p:ext uri="{BB962C8B-B14F-4D97-AF65-F5344CB8AC3E}">
        <p14:creationId xmlns:p14="http://schemas.microsoft.com/office/powerpoint/2010/main" val="1670738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hyperlink" Target="https://unsplash.com/photos/SCLt5Dr8z6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9910" y="1975896"/>
            <a:ext cx="17651317" cy="6659163"/>
          </a:xfrm>
          <a:prstGeom prst="rect">
            <a:avLst/>
          </a:prstGeo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9910" y="9554761"/>
            <a:ext cx="17651317" cy="172284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2547656" y="9125712"/>
            <a:ext cx="2499835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CB447B8-DD31-6F42-BCEF-551584C6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256" y="10333982"/>
            <a:ext cx="1516789" cy="241307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/>
        </p:nvSpPr>
        <p:spPr>
          <a:xfrm>
            <a:off x="2309911" y="0"/>
            <a:ext cx="19679347" cy="27432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98854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011" y="9753574"/>
            <a:ext cx="19140389" cy="113347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86011" y="1524000"/>
            <a:ext cx="19140389" cy="7281333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11" indent="0">
              <a:buNone/>
              <a:defRPr sz="3200"/>
            </a:lvl2pPr>
            <a:lvl3pPr marL="1828823" indent="0">
              <a:buNone/>
              <a:defRPr sz="3200"/>
            </a:lvl3pPr>
            <a:lvl4pPr marL="2743234" indent="0">
              <a:buNone/>
              <a:defRPr sz="3200"/>
            </a:lvl4pPr>
            <a:lvl5pPr marL="3657646" indent="0">
              <a:buNone/>
              <a:defRPr sz="3200"/>
            </a:lvl5pPr>
            <a:lvl6pPr marL="4572057" indent="0">
              <a:buNone/>
              <a:defRPr sz="3200"/>
            </a:lvl6pPr>
            <a:lvl7pPr marL="5486469" indent="0">
              <a:buNone/>
              <a:defRPr sz="3200"/>
            </a:lvl7pPr>
            <a:lvl8pPr marL="6400880" indent="0">
              <a:buNone/>
              <a:defRPr sz="3200"/>
            </a:lvl8pPr>
            <a:lvl9pPr marL="7315291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6012" y="10887051"/>
            <a:ext cx="19140387" cy="98742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/>
        </p:nvCxnSpPr>
        <p:spPr>
          <a:xfrm>
            <a:off x="1586011" y="9632416"/>
            <a:ext cx="1914038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22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974" y="5924551"/>
            <a:ext cx="5893733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291007" y="7296150"/>
            <a:ext cx="5854701" cy="4762501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53401" y="5924551"/>
            <a:ext cx="5872483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7732291" y="7296150"/>
            <a:ext cx="5893589" cy="4762501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4235481" y="5924551"/>
            <a:ext cx="5864227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4235481" y="7296150"/>
            <a:ext cx="5864227" cy="4762501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7438365" y="6229350"/>
            <a:ext cx="0" cy="582930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13910533" y="6229350"/>
            <a:ext cx="0" cy="582930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2" y="676837"/>
            <a:ext cx="19321835" cy="19711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496B21-E033-6E44-B036-E6D3DA00AFF0}"/>
              </a:ext>
            </a:extLst>
          </p:cNvPr>
          <p:cNvCxnSpPr>
            <a:cxnSpLocks/>
          </p:cNvCxnSpPr>
          <p:nvPr/>
        </p:nvCxnSpPr>
        <p:spPr>
          <a:xfrm>
            <a:off x="949324" y="2241043"/>
            <a:ext cx="1991042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/>
        </p:nvSpPr>
        <p:spPr>
          <a:xfrm>
            <a:off x="1442476" y="3267076"/>
            <a:ext cx="2533651" cy="25336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/>
        </p:nvSpPr>
        <p:spPr>
          <a:xfrm>
            <a:off x="7943900" y="3267076"/>
            <a:ext cx="2533651" cy="25336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/>
        </p:nvSpPr>
        <p:spPr>
          <a:xfrm>
            <a:off x="14425983" y="3267076"/>
            <a:ext cx="2533651" cy="25336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4127751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4926" y="7282700"/>
            <a:ext cx="5880101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04926" y="3638549"/>
            <a:ext cx="5880101" cy="3048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11" indent="0">
              <a:buNone/>
              <a:defRPr sz="3200"/>
            </a:lvl2pPr>
            <a:lvl3pPr marL="1828823" indent="0">
              <a:buNone/>
              <a:defRPr sz="3200"/>
            </a:lvl3pPr>
            <a:lvl4pPr marL="2743234" indent="0">
              <a:buNone/>
              <a:defRPr sz="3200"/>
            </a:lvl4pPr>
            <a:lvl5pPr marL="3657646" indent="0">
              <a:buNone/>
              <a:defRPr sz="3200"/>
            </a:lvl5pPr>
            <a:lvl6pPr marL="4572057" indent="0">
              <a:buNone/>
              <a:defRPr sz="3200"/>
            </a:lvl6pPr>
            <a:lvl7pPr marL="5486469" indent="0">
              <a:buNone/>
              <a:defRPr sz="3200"/>
            </a:lvl7pPr>
            <a:lvl8pPr marL="6400880" indent="0">
              <a:buNone/>
              <a:defRPr sz="3200"/>
            </a:lvl8pPr>
            <a:lvl9pPr marL="7315291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04926" y="8435223"/>
            <a:ext cx="5880101" cy="2975731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78752" y="7282700"/>
            <a:ext cx="5861051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778749" y="3638549"/>
            <a:ext cx="5861051" cy="3048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11" indent="0">
              <a:buNone/>
              <a:defRPr sz="3200"/>
            </a:lvl2pPr>
            <a:lvl3pPr marL="1828823" indent="0">
              <a:buNone/>
              <a:defRPr sz="3200"/>
            </a:lvl3pPr>
            <a:lvl4pPr marL="2743234" indent="0">
              <a:buNone/>
              <a:defRPr sz="3200"/>
            </a:lvl4pPr>
            <a:lvl5pPr marL="3657646" indent="0">
              <a:buNone/>
              <a:defRPr sz="3200"/>
            </a:lvl5pPr>
            <a:lvl6pPr marL="4572057" indent="0">
              <a:buNone/>
              <a:defRPr sz="3200"/>
            </a:lvl6pPr>
            <a:lvl7pPr marL="5486469" indent="0">
              <a:buNone/>
              <a:defRPr sz="3200"/>
            </a:lvl7pPr>
            <a:lvl8pPr marL="6400880" indent="0">
              <a:buNone/>
              <a:defRPr sz="3200"/>
            </a:lvl8pPr>
            <a:lvl9pPr marL="7315291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7776044" y="8435223"/>
            <a:ext cx="5868813" cy="2975731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4249401" y="7282700"/>
            <a:ext cx="5864227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4249401" y="3638549"/>
            <a:ext cx="5864227" cy="3048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11" indent="0">
              <a:buNone/>
              <a:defRPr sz="3200"/>
            </a:lvl2pPr>
            <a:lvl3pPr marL="1828823" indent="0">
              <a:buNone/>
              <a:defRPr sz="3200"/>
            </a:lvl3pPr>
            <a:lvl4pPr marL="2743234" indent="0">
              <a:buNone/>
              <a:defRPr sz="3200"/>
            </a:lvl4pPr>
            <a:lvl5pPr marL="3657646" indent="0">
              <a:buNone/>
              <a:defRPr sz="3200"/>
            </a:lvl5pPr>
            <a:lvl6pPr marL="4572057" indent="0">
              <a:buNone/>
              <a:defRPr sz="3200"/>
            </a:lvl6pPr>
            <a:lvl7pPr marL="5486469" indent="0">
              <a:buNone/>
              <a:defRPr sz="3200"/>
            </a:lvl7pPr>
            <a:lvl8pPr marL="6400880" indent="0">
              <a:buNone/>
              <a:defRPr sz="3200"/>
            </a:lvl8pPr>
            <a:lvl9pPr marL="7315291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4249152" y="8435217"/>
            <a:ext cx="5871995" cy="2975731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7452285" y="3486149"/>
            <a:ext cx="0" cy="7924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924453" y="3486150"/>
            <a:ext cx="0" cy="7933765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2" y="676837"/>
            <a:ext cx="19321835" cy="19711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00F413-C357-744B-9527-1A8CF7E1E4B0}"/>
              </a:ext>
            </a:extLst>
          </p:cNvPr>
          <p:cNvCxnSpPr>
            <a:cxnSpLocks/>
          </p:cNvCxnSpPr>
          <p:nvPr/>
        </p:nvCxnSpPr>
        <p:spPr>
          <a:xfrm>
            <a:off x="949324" y="2241043"/>
            <a:ext cx="1991042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530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1992" y="3053136"/>
            <a:ext cx="17651317" cy="3367984"/>
          </a:xfrm>
          <a:prstGeom prst="rect">
            <a:avLst/>
          </a:prstGeom>
        </p:spPr>
        <p:txBody>
          <a:bodyPr anchor="t" anchorCtr="0"/>
          <a:lstStyle>
            <a:lvl1pPr algn="ctr">
              <a:defRPr sz="19200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11992" y="7717073"/>
            <a:ext cx="17651317" cy="939251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Full name  |  </a:t>
            </a:r>
            <a:r>
              <a:rPr lang="en-US" dirty="0" err="1"/>
              <a:t>myname@email.com</a:t>
            </a:r>
            <a:r>
              <a:rPr lang="en-US" dirty="0"/>
              <a:t>  |  </a:t>
            </a:r>
            <a:r>
              <a:rPr lang="en-US" dirty="0" err="1"/>
              <a:t>thisismetis.com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10887733" y="6981952"/>
            <a:ext cx="2499835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/>
        </p:nvSpPr>
        <p:spPr>
          <a:xfrm>
            <a:off x="2309911" y="0"/>
            <a:ext cx="19679347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721324" y="11736383"/>
            <a:ext cx="832653" cy="10521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FEA01-7285-9249-BED8-9DB7770F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671" y="8792812"/>
            <a:ext cx="777240" cy="77724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E37188-3725-0442-8557-DD230BC7E0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62665" y="8772493"/>
            <a:ext cx="5654675" cy="932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96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1992" y="3053137"/>
            <a:ext cx="17651317" cy="5239096"/>
          </a:xfrm>
          <a:prstGeom prst="rect">
            <a:avLst/>
          </a:prstGeom>
        </p:spPr>
        <p:txBody>
          <a:bodyPr anchor="t" anchorCtr="0"/>
          <a:lstStyle>
            <a:lvl1pPr algn="ctr">
              <a:defRPr sz="14400"/>
            </a:lvl1pPr>
          </a:lstStyle>
          <a:p>
            <a:r>
              <a:rPr lang="en-US" dirty="0"/>
              <a:t>Click to edit Master section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1992" y="8773711"/>
            <a:ext cx="17651317" cy="1292781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10887733" y="8363712"/>
            <a:ext cx="2499835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721324" y="11736383"/>
            <a:ext cx="832653" cy="10521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F85AC3-6F0B-854B-B75A-AAED755C3C61}"/>
              </a:ext>
            </a:extLst>
          </p:cNvPr>
          <p:cNvSpPr/>
          <p:nvPr/>
        </p:nvSpPr>
        <p:spPr>
          <a:xfrm>
            <a:off x="2309911" y="0"/>
            <a:ext cx="19679347" cy="27432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40125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872" y="676837"/>
            <a:ext cx="19321835" cy="19711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872" y="3181353"/>
            <a:ext cx="19321835" cy="8390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A02C03-0B96-194E-A567-AE57D09E8C39}"/>
              </a:ext>
            </a:extLst>
          </p:cNvPr>
          <p:cNvCxnSpPr>
            <a:cxnSpLocks/>
          </p:cNvCxnSpPr>
          <p:nvPr/>
        </p:nvCxnSpPr>
        <p:spPr>
          <a:xfrm>
            <a:off x="949324" y="2241043"/>
            <a:ext cx="1991042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763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872" y="3206752"/>
            <a:ext cx="8792677" cy="8391525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80234" y="3197784"/>
            <a:ext cx="8792683" cy="8400491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2" y="676837"/>
            <a:ext cx="19321835" cy="19711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9B3190-DBF3-9F4F-9244-67DA2BFBCB70}"/>
              </a:ext>
            </a:extLst>
          </p:cNvPr>
          <p:cNvCxnSpPr>
            <a:cxnSpLocks/>
          </p:cNvCxnSpPr>
          <p:nvPr/>
        </p:nvCxnSpPr>
        <p:spPr>
          <a:xfrm>
            <a:off x="949324" y="2241043"/>
            <a:ext cx="1991042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78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77872" y="3183458"/>
            <a:ext cx="8792677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872" y="4402656"/>
            <a:ext cx="8792677" cy="7483477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9880240" y="3183458"/>
            <a:ext cx="8792677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880240" y="4402656"/>
            <a:ext cx="8792677" cy="7483477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2" y="676837"/>
            <a:ext cx="19321835" cy="19711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61ABD8-3104-0740-8AB7-F745EDCA0311}"/>
              </a:ext>
            </a:extLst>
          </p:cNvPr>
          <p:cNvCxnSpPr>
            <a:cxnSpLocks/>
          </p:cNvCxnSpPr>
          <p:nvPr/>
        </p:nvCxnSpPr>
        <p:spPr>
          <a:xfrm>
            <a:off x="949324" y="2241043"/>
            <a:ext cx="1991042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41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2" y="676837"/>
            <a:ext cx="19321835" cy="19711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51C05E-D358-394B-8977-4E38D2140BA6}"/>
              </a:ext>
            </a:extLst>
          </p:cNvPr>
          <p:cNvCxnSpPr>
            <a:cxnSpLocks/>
          </p:cNvCxnSpPr>
          <p:nvPr/>
        </p:nvCxnSpPr>
        <p:spPr>
          <a:xfrm>
            <a:off x="949324" y="2241043"/>
            <a:ext cx="1991042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602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73FC91-AD11-7243-A9DD-7D03B8CB4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BB4CDF-A732-7F43-8C3F-7B3CFAA8CB9F}"/>
              </a:ext>
            </a:extLst>
          </p:cNvPr>
          <p:cNvSpPr/>
          <p:nvPr/>
        </p:nvSpPr>
        <p:spPr>
          <a:xfrm>
            <a:off x="22171024" y="0"/>
            <a:ext cx="1371600" cy="228600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DCB38-1B80-6249-BC19-C7DA9CA7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498" y="960303"/>
            <a:ext cx="832653" cy="10521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0" y="6580910"/>
            <a:ext cx="11495816" cy="6428510"/>
          </a:xfrm>
          <a:prstGeom prst="rect">
            <a:avLst/>
          </a:prstGeom>
          <a:solidFill>
            <a:schemeClr val="accent2"/>
          </a:solidFill>
        </p:spPr>
        <p:txBody>
          <a:bodyPr lIns="365760" tIns="365760" rIns="365760" bIns="365760" anchor="ctr" anchorCtr="0">
            <a:normAutofit/>
          </a:bodyPr>
          <a:lstStyle>
            <a:lvl1pPr algn="l">
              <a:defRPr sz="13300">
                <a:ln w="3175" cmpd="dbl"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255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DB14E0-C6F4-E44C-9505-2983EEB8D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BB4CDF-A732-7F43-8C3F-7B3CFAA8CB9F}"/>
              </a:ext>
            </a:extLst>
          </p:cNvPr>
          <p:cNvSpPr/>
          <p:nvPr/>
        </p:nvSpPr>
        <p:spPr>
          <a:xfrm>
            <a:off x="22171024" y="0"/>
            <a:ext cx="1371600" cy="228600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DCB38-1B80-6249-BC19-C7DA9CA7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498" y="960303"/>
            <a:ext cx="832653" cy="10521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081" y="8371574"/>
            <a:ext cx="11111543" cy="4408789"/>
          </a:xfrm>
          <a:prstGeom prst="rect">
            <a:avLst/>
          </a:prstGeom>
          <a:solidFill>
            <a:schemeClr val="accent2"/>
          </a:solidFill>
        </p:spPr>
        <p:txBody>
          <a:bodyPr lIns="365760" tIns="365760" rIns="365760" bIns="365760" anchor="ctr">
            <a:normAutofit/>
          </a:bodyPr>
          <a:lstStyle>
            <a:lvl1pPr algn="l">
              <a:defRPr sz="11000">
                <a:ln w="3175" cmpd="dbl"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6462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02EEF2-A804-1643-8E31-13BAEEB0D1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BB4CDF-A732-7F43-8C3F-7B3CFAA8CB9F}"/>
              </a:ext>
            </a:extLst>
          </p:cNvPr>
          <p:cNvSpPr/>
          <p:nvPr/>
        </p:nvSpPr>
        <p:spPr>
          <a:xfrm>
            <a:off x="22171024" y="0"/>
            <a:ext cx="1371600" cy="228600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DCB38-1B80-6249-BC19-C7DA9CA7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498" y="960303"/>
            <a:ext cx="832653" cy="105217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8AE6ECB-C5E2-234E-A717-BE22D822FEAA}"/>
              </a:ext>
            </a:extLst>
          </p:cNvPr>
          <p:cNvGrpSpPr/>
          <p:nvPr userDrawn="1"/>
        </p:nvGrpSpPr>
        <p:grpSpPr>
          <a:xfrm>
            <a:off x="18814473" y="12159951"/>
            <a:ext cx="4987636" cy="1191491"/>
            <a:chOff x="16126691" y="10612582"/>
            <a:chExt cx="4987636" cy="1191491"/>
          </a:xfrm>
        </p:grpSpPr>
        <p:sp>
          <p:nvSpPr>
            <p:cNvPr id="2" name="Rounded Rectangle 1">
              <a:hlinkClick r:id="rId4"/>
              <a:extLst>
                <a:ext uri="{FF2B5EF4-FFF2-40B4-BE49-F238E27FC236}">
                  <a16:creationId xmlns:a16="http://schemas.microsoft.com/office/drawing/2014/main" id="{9191398F-5D3F-2E40-B17E-A6B1AA789E0C}"/>
                </a:ext>
              </a:extLst>
            </p:cNvPr>
            <p:cNvSpPr/>
            <p:nvPr userDrawn="1"/>
          </p:nvSpPr>
          <p:spPr>
            <a:xfrm>
              <a:off x="16126691" y="10612582"/>
              <a:ext cx="4987636" cy="11914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4000" dirty="0"/>
            </a:p>
          </p:txBody>
        </p:sp>
        <p:pic>
          <p:nvPicPr>
            <p:cNvPr id="4" name="Graphic 3" descr="Camera">
              <a:extLst>
                <a:ext uri="{FF2B5EF4-FFF2-40B4-BE49-F238E27FC236}">
                  <a16:creationId xmlns:a16="http://schemas.microsoft.com/office/drawing/2014/main" id="{D5F6638E-C4ED-E847-A36E-8F1D44F59C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389928" y="10751127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50D353-2177-2041-9098-098D48CCB2A9}"/>
                </a:ext>
              </a:extLst>
            </p:cNvPr>
            <p:cNvSpPr txBox="1"/>
            <p:nvPr userDrawn="1"/>
          </p:nvSpPr>
          <p:spPr>
            <a:xfrm>
              <a:off x="17304328" y="10854384"/>
              <a:ext cx="3560617" cy="70788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sz="4000" dirty="0"/>
                <a:t>John Westrock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4651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17211756" y="12192000"/>
            <a:ext cx="1987469" cy="1524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2224" y="905435"/>
            <a:ext cx="18809445" cy="2801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624" y="4105839"/>
            <a:ext cx="17893083" cy="8390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21754700" y="3581404"/>
            <a:ext cx="1981197" cy="60959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22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824A290-64B4-3746-B7EA-BFD8EB84C6A9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9346566" y="6450596"/>
            <a:ext cx="7719589" cy="60960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22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171024" y="0"/>
            <a:ext cx="1371600" cy="228600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4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CDFD8E-6C82-8E46-86AB-E16F19DFEDD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440500" y="960300"/>
            <a:ext cx="832653" cy="10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21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702" r:id="rId9"/>
    <p:sldLayoutId id="2147483691" r:id="rId10"/>
    <p:sldLayoutId id="2147483694" r:id="rId11"/>
    <p:sldLayoutId id="2147483695" r:id="rId12"/>
    <p:sldLayoutId id="2147483696" r:id="rId13"/>
  </p:sldLayoutIdLst>
  <p:txStyles>
    <p:titleStyle>
      <a:lvl1pPr algn="l" defTabSz="914411" rtl="0" eaLnBrk="1" latinLnBrk="0" hangingPunct="1">
        <a:spcBef>
          <a:spcPct val="0"/>
        </a:spcBef>
        <a:buNone/>
        <a:defRPr sz="84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9" indent="-685809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4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485920" indent="-571508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2286029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3200440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4114851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5012063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5943674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6858086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7772497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11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23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34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46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57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69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80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91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8F-67C8-6F47-9436-C568F3DB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0" y="8118764"/>
            <a:ext cx="11495816" cy="4890655"/>
          </a:xfrm>
        </p:spPr>
        <p:txBody>
          <a:bodyPr anchor="t">
            <a:normAutofit/>
          </a:bodyPr>
          <a:lstStyle/>
          <a:p>
            <a:r>
              <a:rPr lang="en-US" dirty="0"/>
              <a:t>Computational Complexity</a:t>
            </a:r>
          </a:p>
        </p:txBody>
      </p:sp>
    </p:spTree>
    <p:extLst>
      <p:ext uri="{BB962C8B-B14F-4D97-AF65-F5344CB8AC3E}">
        <p14:creationId xmlns:p14="http://schemas.microsoft.com/office/powerpoint/2010/main" val="1355245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Defined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F0C-420B-2D4A-AAE9-9CA419CE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0"/>
            <a:ext cx="19976238" cy="9564831"/>
          </a:xfrm>
        </p:spPr>
        <p:txBody>
          <a:bodyPr>
            <a:normAutofit/>
          </a:bodyPr>
          <a:lstStyle/>
          <a:p>
            <a:r>
              <a:rPr lang="en-US" sz="4400" u="sng" dirty="0"/>
              <a:t>Complexity</a:t>
            </a:r>
            <a:r>
              <a:rPr lang="en-US" sz="4400" dirty="0"/>
              <a:t>: An algorithm’s complexity is a measure of the resources it uses</a:t>
            </a:r>
          </a:p>
          <a:p>
            <a:r>
              <a:rPr lang="en-US" sz="4400" dirty="0"/>
              <a:t>Most common is </a:t>
            </a:r>
            <a:r>
              <a:rPr lang="en-US" sz="4400" u="sng" dirty="0"/>
              <a:t>time complexity</a:t>
            </a:r>
            <a:endParaRPr lang="en-US" sz="4400" dirty="0"/>
          </a:p>
          <a:p>
            <a:pPr lvl="1"/>
            <a:r>
              <a:rPr lang="en-US" sz="4000" dirty="0"/>
              <a:t>In a few weeks, we will discuss </a:t>
            </a:r>
            <a:r>
              <a:rPr lang="en-US" sz="4000" u="sng" dirty="0"/>
              <a:t>space complexity</a:t>
            </a:r>
            <a:r>
              <a:rPr lang="en-US" sz="4000" dirty="0"/>
              <a:t> (memory use)</a:t>
            </a:r>
          </a:p>
          <a:p>
            <a:r>
              <a:rPr lang="en-US" sz="4400" dirty="0"/>
              <a:t>Time complexity can be measured in several ways</a:t>
            </a:r>
          </a:p>
          <a:p>
            <a:pPr lvl="1"/>
            <a:r>
              <a:rPr lang="en-US" sz="4000" u="sng" dirty="0"/>
              <a:t>Wall clock</a:t>
            </a:r>
            <a:r>
              <a:rPr lang="en-US" sz="4000" dirty="0"/>
              <a:t> measures amount of time that passes while the algorithm runs </a:t>
            </a:r>
          </a:p>
          <a:p>
            <a:pPr lvl="2"/>
            <a:r>
              <a:rPr lang="en-US" sz="3600" dirty="0"/>
              <a:t>Imminently useful</a:t>
            </a:r>
          </a:p>
          <a:p>
            <a:pPr lvl="2"/>
            <a:r>
              <a:rPr lang="en-US" sz="3600" dirty="0"/>
              <a:t>However, sensitive to details about hardware and implementation like processor core speed and parallelization</a:t>
            </a:r>
          </a:p>
        </p:txBody>
      </p:sp>
    </p:spTree>
    <p:extLst>
      <p:ext uri="{BB962C8B-B14F-4D97-AF65-F5344CB8AC3E}">
        <p14:creationId xmlns:p14="http://schemas.microsoft.com/office/powerpoint/2010/main" val="6741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Defined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F0C-420B-2D4A-AAE9-9CA419CE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0"/>
            <a:ext cx="19976238" cy="9564831"/>
          </a:xfrm>
        </p:spPr>
        <p:txBody>
          <a:bodyPr>
            <a:normAutofit/>
          </a:bodyPr>
          <a:lstStyle/>
          <a:p>
            <a:r>
              <a:rPr lang="en-US" sz="4400" u="sng" dirty="0"/>
              <a:t>Complexity</a:t>
            </a:r>
            <a:r>
              <a:rPr lang="en-US" sz="4400" dirty="0"/>
              <a:t>: An algorithm’s complexity is a measure of the resources it uses</a:t>
            </a:r>
          </a:p>
          <a:p>
            <a:r>
              <a:rPr lang="en-US" sz="4400" dirty="0"/>
              <a:t>Most common is </a:t>
            </a:r>
            <a:r>
              <a:rPr lang="en-US" sz="4400" u="sng" dirty="0"/>
              <a:t>time complexity</a:t>
            </a:r>
            <a:endParaRPr lang="en-US" sz="4400" dirty="0"/>
          </a:p>
          <a:p>
            <a:pPr lvl="1"/>
            <a:r>
              <a:rPr lang="en-US" sz="4000" dirty="0"/>
              <a:t>In a few weeks, we will discuss </a:t>
            </a:r>
            <a:r>
              <a:rPr lang="en-US" sz="4000" u="sng" dirty="0"/>
              <a:t>space complexity</a:t>
            </a:r>
            <a:r>
              <a:rPr lang="en-US" sz="4000" dirty="0"/>
              <a:t> (memory use)</a:t>
            </a:r>
          </a:p>
          <a:p>
            <a:r>
              <a:rPr lang="en-US" sz="4400" dirty="0"/>
              <a:t>Time complexity can be measured in several ways</a:t>
            </a:r>
          </a:p>
          <a:p>
            <a:pPr lvl="1"/>
            <a:r>
              <a:rPr lang="en-US" sz="4000" u="sng" dirty="0"/>
              <a:t>Wall clock</a:t>
            </a:r>
            <a:r>
              <a:rPr lang="en-US" sz="4000" dirty="0"/>
              <a:t> measures amount of time that passes while the algorithm runs. </a:t>
            </a:r>
          </a:p>
          <a:p>
            <a:pPr lvl="2"/>
            <a:r>
              <a:rPr lang="en-US" sz="3600" dirty="0"/>
              <a:t>Imminently useful</a:t>
            </a:r>
          </a:p>
          <a:p>
            <a:pPr lvl="2"/>
            <a:r>
              <a:rPr lang="en-US" sz="3600" dirty="0"/>
              <a:t>However, sensitive to details about hardware and implementation like processor core speed and parallelization</a:t>
            </a:r>
          </a:p>
          <a:p>
            <a:pPr lvl="1"/>
            <a:r>
              <a:rPr lang="en-US" sz="4000" u="sng" dirty="0"/>
              <a:t>Compute time</a:t>
            </a:r>
            <a:r>
              <a:rPr lang="en-US" sz="4000" dirty="0"/>
              <a:t>  measures the computations made during the algorithm’s execution</a:t>
            </a:r>
          </a:p>
          <a:p>
            <a:pPr lvl="2"/>
            <a:r>
              <a:rPr lang="en-US" sz="3600" dirty="0"/>
              <a:t>ex: number of comparisons, processor cycles</a:t>
            </a:r>
          </a:p>
          <a:p>
            <a:pPr lvl="2"/>
            <a:r>
              <a:rPr lang="en-US" sz="3600" dirty="0"/>
              <a:t>Relevant across different hardware setups and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3220879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477F-0860-9E41-B938-89133A5A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081" y="8589818"/>
            <a:ext cx="11111543" cy="4190545"/>
          </a:xfrm>
        </p:spPr>
        <p:txBody>
          <a:bodyPr anchor="t"/>
          <a:lstStyle/>
          <a:p>
            <a:r>
              <a:rPr lang="en-US" dirty="0"/>
              <a:t>Introducing Big-O Notation</a:t>
            </a:r>
          </a:p>
        </p:txBody>
      </p:sp>
    </p:spTree>
    <p:extLst>
      <p:ext uri="{BB962C8B-B14F-4D97-AF65-F5344CB8AC3E}">
        <p14:creationId xmlns:p14="http://schemas.microsoft.com/office/powerpoint/2010/main" val="331529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AC934E2-AE77-CF40-84C4-21911DD7AAD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4400" dirty="0"/>
                  <a:t>Problem:</a:t>
                </a:r>
              </a:p>
              <a:p>
                <a:r>
                  <a:rPr lang="en-US" sz="4400" dirty="0"/>
                  <a:t>We care about complexity but equations are difficult to compare</a:t>
                </a:r>
              </a:p>
              <a:p>
                <a:r>
                  <a:rPr lang="en-US" sz="4400" dirty="0"/>
                  <a:t>Ex: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+200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4000" dirty="0"/>
                  <a:t> vs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 .01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4000" dirty="0"/>
              </a:p>
              <a:p>
                <a:r>
                  <a:rPr lang="en-US" sz="4400" dirty="0"/>
                  <a:t>Do we care about which is faster at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4400" dirty="0"/>
                  <a:t> or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=1,000</m:t>
                    </m:r>
                  </m:oMath>
                </a14:m>
                <a:r>
                  <a:rPr lang="en-US" sz="4400" dirty="0"/>
                  <a:t>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AC934E2-AE77-CF40-84C4-21911DD7AA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738" t="-1513" r="-2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9CAB538-A302-C64B-95DD-6011D3C5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	</a:t>
            </a:r>
          </a:p>
        </p:txBody>
      </p:sp>
    </p:spTree>
    <p:extLst>
      <p:ext uri="{BB962C8B-B14F-4D97-AF65-F5344CB8AC3E}">
        <p14:creationId xmlns:p14="http://schemas.microsoft.com/office/powerpoint/2010/main" val="2900757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AC934E2-AE77-CF40-84C4-21911DD7AAD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4400" dirty="0"/>
                  <a:t>Problem:</a:t>
                </a:r>
              </a:p>
              <a:p>
                <a:r>
                  <a:rPr lang="en-US" sz="4400" dirty="0"/>
                  <a:t>We care about complexity but equations are difficult to compare</a:t>
                </a:r>
              </a:p>
              <a:p>
                <a:r>
                  <a:rPr lang="en-US" sz="4400" dirty="0"/>
                  <a:t>Ex: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+200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4000" dirty="0"/>
                  <a:t> vs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 .01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4000" dirty="0"/>
              </a:p>
              <a:p>
                <a:r>
                  <a:rPr lang="en-US" sz="4400" dirty="0"/>
                  <a:t>Do we care about which is faster at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4400" dirty="0"/>
                  <a:t> or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=1,000</m:t>
                    </m:r>
                  </m:oMath>
                </a14:m>
                <a:r>
                  <a:rPr lang="en-US" sz="4400" dirty="0"/>
                  <a:t>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AC934E2-AE77-CF40-84C4-21911DD7AA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738" t="-1513" r="-2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D2991-32F2-3C47-AE08-3069018F14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Solution</a:t>
            </a:r>
          </a:p>
          <a:p>
            <a:r>
              <a:rPr lang="en-US" sz="4400" dirty="0"/>
              <a:t>Big-O notation simplifies comparisons of computational resources</a:t>
            </a:r>
          </a:p>
          <a:p>
            <a:pPr lvl="1"/>
            <a:endParaRPr lang="en-US" sz="4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CAB538-A302-C64B-95DD-6011D3C5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	</a:t>
            </a:r>
          </a:p>
        </p:txBody>
      </p:sp>
    </p:spTree>
    <p:extLst>
      <p:ext uri="{BB962C8B-B14F-4D97-AF65-F5344CB8AC3E}">
        <p14:creationId xmlns:p14="http://schemas.microsoft.com/office/powerpoint/2010/main" val="2469610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BBB1DB-81BD-9A44-A7CE-418DF4AC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Idea</a:t>
                </a:r>
              </a:p>
              <a:p>
                <a:r>
                  <a:rPr lang="en-US" dirty="0"/>
                  <a:t>At scale, the most important comparison is the overall growth behavior</a:t>
                </a:r>
              </a:p>
              <a:p>
                <a:r>
                  <a:rPr lang="en-US" dirty="0"/>
                  <a:t>For an equation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which part is going to matter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  <a:blipFill>
                <a:blip r:embed="rId3"/>
                <a:stretch>
                  <a:fillRect l="-1375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706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BBB1DB-81BD-9A44-A7CE-418DF4AC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Idea</a:t>
                </a:r>
              </a:p>
              <a:p>
                <a:r>
                  <a:rPr lang="en-US" dirty="0"/>
                  <a:t>At scale, the most important comparison is the overall growth behavior</a:t>
                </a:r>
              </a:p>
              <a:p>
                <a:r>
                  <a:rPr lang="en-US" dirty="0"/>
                  <a:t>For an equation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which part is going to matter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  <a:blipFill>
                <a:blip r:embed="rId2"/>
                <a:stretch>
                  <a:fillRect l="-1375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F1912CE-8DD9-0C46-828E-935212EA17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2220235"/>
                  </p:ext>
                </p:extLst>
              </p:nvPr>
            </p:nvGraphicFramePr>
            <p:xfrm>
              <a:off x="15993775" y="5020632"/>
              <a:ext cx="7340358" cy="471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0179">
                      <a:extLst>
                        <a:ext uri="{9D8B030D-6E8A-4147-A177-3AD203B41FA5}">
                          <a16:colId xmlns:a16="http://schemas.microsoft.com/office/drawing/2014/main" val="3250398545"/>
                        </a:ext>
                      </a:extLst>
                    </a:gridCol>
                    <a:gridCol w="3670179">
                      <a:extLst>
                        <a:ext uri="{9D8B030D-6E8A-4147-A177-3AD203B41FA5}">
                          <a16:colId xmlns:a16="http://schemas.microsoft.com/office/drawing/2014/main" val="1106909033"/>
                        </a:ext>
                      </a:extLst>
                    </a:gridCol>
                  </a:tblGrid>
                  <a:tr h="88092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Complexity equations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092355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658664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1427998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4000556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96376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F1912CE-8DD9-0C46-828E-935212EA17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2220235"/>
                  </p:ext>
                </p:extLst>
              </p:nvPr>
            </p:nvGraphicFramePr>
            <p:xfrm>
              <a:off x="15993775" y="5020632"/>
              <a:ext cx="7340358" cy="471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0179">
                      <a:extLst>
                        <a:ext uri="{9D8B030D-6E8A-4147-A177-3AD203B41FA5}">
                          <a16:colId xmlns:a16="http://schemas.microsoft.com/office/drawing/2014/main" val="3250398545"/>
                        </a:ext>
                      </a:extLst>
                    </a:gridCol>
                    <a:gridCol w="3670179">
                      <a:extLst>
                        <a:ext uri="{9D8B030D-6E8A-4147-A177-3AD203B41FA5}">
                          <a16:colId xmlns:a16="http://schemas.microsoft.com/office/drawing/2014/main" val="1106909033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Complexity equations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092355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144828" r="-100166" b="-30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658664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244828" r="-100166" b="-20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1427998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347222" r="-100166" b="-1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4000556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444138" r="-100166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96376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0311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BBB1DB-81BD-9A44-A7CE-418DF4AC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Idea</a:t>
                </a:r>
              </a:p>
              <a:p>
                <a:pPr marL="0" indent="0">
                  <a:buNone/>
                </a:pPr>
                <a:r>
                  <a:rPr lang="en-US" dirty="0"/>
                  <a:t>Definition</a:t>
                </a:r>
              </a:p>
              <a:p>
                <a:r>
                  <a:rPr lang="en-US" dirty="0"/>
                  <a:t>If there exists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  <a:blipFill>
                <a:blip r:embed="rId2"/>
                <a:stretch>
                  <a:fillRect l="-1375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F1912CE-8DD9-0C46-828E-935212EA17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4649463"/>
                  </p:ext>
                </p:extLst>
              </p:nvPr>
            </p:nvGraphicFramePr>
            <p:xfrm>
              <a:off x="15993775" y="5020632"/>
              <a:ext cx="7340358" cy="471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0179">
                      <a:extLst>
                        <a:ext uri="{9D8B030D-6E8A-4147-A177-3AD203B41FA5}">
                          <a16:colId xmlns:a16="http://schemas.microsoft.com/office/drawing/2014/main" val="3250398545"/>
                        </a:ext>
                      </a:extLst>
                    </a:gridCol>
                    <a:gridCol w="3670179">
                      <a:extLst>
                        <a:ext uri="{9D8B030D-6E8A-4147-A177-3AD203B41FA5}">
                          <a16:colId xmlns:a16="http://schemas.microsoft.com/office/drawing/2014/main" val="1106909033"/>
                        </a:ext>
                      </a:extLst>
                    </a:gridCol>
                  </a:tblGrid>
                  <a:tr h="88092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Complexity equations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What we care about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092355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658664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1427998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4000556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96376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F1912CE-8DD9-0C46-828E-935212EA17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4649463"/>
                  </p:ext>
                </p:extLst>
              </p:nvPr>
            </p:nvGraphicFramePr>
            <p:xfrm>
              <a:off x="15993775" y="5020632"/>
              <a:ext cx="7340358" cy="471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0179">
                      <a:extLst>
                        <a:ext uri="{9D8B030D-6E8A-4147-A177-3AD203B41FA5}">
                          <a16:colId xmlns:a16="http://schemas.microsoft.com/office/drawing/2014/main" val="3250398545"/>
                        </a:ext>
                      </a:extLst>
                    </a:gridCol>
                    <a:gridCol w="3670179">
                      <a:extLst>
                        <a:ext uri="{9D8B030D-6E8A-4147-A177-3AD203B41FA5}">
                          <a16:colId xmlns:a16="http://schemas.microsoft.com/office/drawing/2014/main" val="1106909033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Complexity equations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What we care about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092355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144828" r="-100166" b="-30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32" t="-144828" r="-332" b="-30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658664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244828" r="-100166" b="-20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32" t="-244828" r="-332" b="-20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427998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347222" r="-100166" b="-1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32" t="-347222" r="-332" b="-10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4000556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444138" r="-100166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32" t="-444138" r="-332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96376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22674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BBB1DB-81BD-9A44-A7CE-418DF4AC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Idea</a:t>
                </a:r>
              </a:p>
              <a:p>
                <a:pPr marL="0" indent="0">
                  <a:buNone/>
                </a:pPr>
                <a:r>
                  <a:rPr lang="en-US" dirty="0"/>
                  <a:t>Definition</a:t>
                </a:r>
              </a:p>
              <a:p>
                <a:r>
                  <a:rPr lang="en-US" dirty="0"/>
                  <a:t>If there exists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  <a:blipFill>
                <a:blip r:embed="rId2"/>
                <a:stretch>
                  <a:fillRect l="-1375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F1912CE-8DD9-0C46-828E-935212EA17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2368840"/>
                  </p:ext>
                </p:extLst>
              </p:nvPr>
            </p:nvGraphicFramePr>
            <p:xfrm>
              <a:off x="15993775" y="5020632"/>
              <a:ext cx="7340358" cy="471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46786">
                      <a:extLst>
                        <a:ext uri="{9D8B030D-6E8A-4147-A177-3AD203B41FA5}">
                          <a16:colId xmlns:a16="http://schemas.microsoft.com/office/drawing/2014/main" val="3250398545"/>
                        </a:ext>
                      </a:extLst>
                    </a:gridCol>
                    <a:gridCol w="2446786">
                      <a:extLst>
                        <a:ext uri="{9D8B030D-6E8A-4147-A177-3AD203B41FA5}">
                          <a16:colId xmlns:a16="http://schemas.microsoft.com/office/drawing/2014/main" val="1106909033"/>
                        </a:ext>
                      </a:extLst>
                    </a:gridCol>
                    <a:gridCol w="2446786">
                      <a:extLst>
                        <a:ext uri="{9D8B030D-6E8A-4147-A177-3AD203B41FA5}">
                          <a16:colId xmlns:a16="http://schemas.microsoft.com/office/drawing/2014/main" val="3896199442"/>
                        </a:ext>
                      </a:extLst>
                    </a:gridCol>
                  </a:tblGrid>
                  <a:tr h="88092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Complexity equations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What we care about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Big 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092355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658664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1427998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4000556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96376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F1912CE-8DD9-0C46-828E-935212EA17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2368840"/>
                  </p:ext>
                </p:extLst>
              </p:nvPr>
            </p:nvGraphicFramePr>
            <p:xfrm>
              <a:off x="15993775" y="5020632"/>
              <a:ext cx="7340358" cy="471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46786">
                      <a:extLst>
                        <a:ext uri="{9D8B030D-6E8A-4147-A177-3AD203B41FA5}">
                          <a16:colId xmlns:a16="http://schemas.microsoft.com/office/drawing/2014/main" val="3250398545"/>
                        </a:ext>
                      </a:extLst>
                    </a:gridCol>
                    <a:gridCol w="2446786">
                      <a:extLst>
                        <a:ext uri="{9D8B030D-6E8A-4147-A177-3AD203B41FA5}">
                          <a16:colId xmlns:a16="http://schemas.microsoft.com/office/drawing/2014/main" val="1106909033"/>
                        </a:ext>
                      </a:extLst>
                    </a:gridCol>
                    <a:gridCol w="2446786">
                      <a:extLst>
                        <a:ext uri="{9D8B030D-6E8A-4147-A177-3AD203B41FA5}">
                          <a16:colId xmlns:a16="http://schemas.microsoft.com/office/drawing/2014/main" val="3896199442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Complexity equations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What we care about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Big 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092355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8" t="-147826" r="-200000" b="-30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18" t="-147826" r="-100000" b="-30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18" t="-147826" b="-3028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658664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8" t="-244286" r="-200000" b="-19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18" t="-244286" r="-100000" b="-19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18" t="-244286" b="-19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427998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8" t="-349275" r="-200000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18" t="-349275" r="-100000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18" t="-349275" b="-10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4000556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8" t="-442857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18" t="-442857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18" t="-4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96376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47701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B7A47-42FE-CE44-9B9F-24F1A6B82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081" y="10058400"/>
            <a:ext cx="11111543" cy="2721963"/>
          </a:xfrm>
        </p:spPr>
        <p:txBody>
          <a:bodyPr>
            <a:normAutofit/>
          </a:bodyPr>
          <a:lstStyle/>
          <a:p>
            <a:r>
              <a:rPr lang="en-US" dirty="0"/>
              <a:t>Finding Big-O</a:t>
            </a:r>
          </a:p>
        </p:txBody>
      </p:sp>
    </p:spTree>
    <p:extLst>
      <p:ext uri="{BB962C8B-B14F-4D97-AF65-F5344CB8AC3E}">
        <p14:creationId xmlns:p14="http://schemas.microsoft.com/office/powerpoint/2010/main" val="940919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8F-67C8-6F47-9436-C568F3DB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0" y="8118764"/>
            <a:ext cx="11495816" cy="4890655"/>
          </a:xfrm>
        </p:spPr>
        <p:txBody>
          <a:bodyPr anchor="t">
            <a:normAutofit fontScale="90000"/>
          </a:bodyPr>
          <a:lstStyle/>
          <a:p>
            <a:r>
              <a:rPr lang="en-US" sz="9600" dirty="0"/>
              <a:t>What’s important about Computational Complexity?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97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B0F2-FC22-3C44-BD40-FAB5F4DF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heuristics to find Big-O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DEC97-BB64-3341-9C6B-19C05B575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Heuristic workflow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6000" dirty="0"/>
              <a:t>Find expression</a:t>
            </a:r>
          </a:p>
          <a:p>
            <a:pPr marL="1543061" lvl="1" indent="-742950"/>
            <a:r>
              <a:rPr lang="en-US" sz="5600" dirty="0"/>
              <a:t>(more on how to find the expression in the notebook section)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6000" dirty="0"/>
              <a:t>Simplify expression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6000" dirty="0"/>
              <a:t>Only keep highest order term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6000" dirty="0"/>
              <a:t>Discard constants</a:t>
            </a:r>
          </a:p>
        </p:txBody>
      </p:sp>
    </p:spTree>
    <p:extLst>
      <p:ext uri="{BB962C8B-B14F-4D97-AF65-F5344CB8AC3E}">
        <p14:creationId xmlns:p14="http://schemas.microsoft.com/office/powerpoint/2010/main" val="3861692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C312-6AE6-3140-909A-C9A19A39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Heuristics Cheat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2FDC-7F2C-B640-AD71-80FA9A035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2" y="3181353"/>
            <a:ext cx="19321835" cy="9340847"/>
          </a:xfrm>
        </p:spPr>
        <p:txBody>
          <a:bodyPr>
            <a:normAutofit fontScale="92500" lnSpcReduction="10000"/>
          </a:bodyPr>
          <a:lstStyle/>
          <a:p>
            <a:r>
              <a:rPr lang="en-US" sz="4800" u="sng" dirty="0"/>
              <a:t>Coefficients</a:t>
            </a:r>
            <a:r>
              <a:rPr lang="en-US" sz="4800" dirty="0"/>
              <a:t>: Drop any constants / coefficients 	</a:t>
            </a:r>
          </a:p>
          <a:p>
            <a:pPr lvl="1"/>
            <a:r>
              <a:rPr lang="en-US" sz="4400" dirty="0"/>
              <a:t>O(3N) is reduced to O(N) </a:t>
            </a:r>
          </a:p>
          <a:p>
            <a:r>
              <a:rPr lang="en-US" sz="4800" u="sng" dirty="0"/>
              <a:t>Simple statements</a:t>
            </a:r>
            <a:r>
              <a:rPr lang="en-US" sz="4800" dirty="0"/>
              <a:t>: O(1) </a:t>
            </a:r>
          </a:p>
          <a:p>
            <a:pPr lvl="1"/>
            <a:r>
              <a:rPr lang="en-US" sz="4400" dirty="0"/>
              <a:t>print()</a:t>
            </a:r>
          </a:p>
          <a:p>
            <a:pPr lvl="1"/>
            <a:r>
              <a:rPr lang="en-US" sz="4400" dirty="0"/>
              <a:t> </a:t>
            </a:r>
            <a:r>
              <a:rPr lang="en-US" sz="4400" dirty="0" err="1"/>
              <a:t>dict</a:t>
            </a:r>
            <a:r>
              <a:rPr lang="en-US" sz="4400" dirty="0"/>
              <a:t>[‘key’] = value)</a:t>
            </a:r>
          </a:p>
          <a:p>
            <a:r>
              <a:rPr lang="en-US" sz="4800" u="sng" dirty="0"/>
              <a:t>Loops</a:t>
            </a:r>
            <a:r>
              <a:rPr lang="en-US" sz="4800" dirty="0"/>
              <a:t>: O(inside loop) * number of iterations</a:t>
            </a:r>
          </a:p>
          <a:p>
            <a:r>
              <a:rPr lang="en-US" sz="4800" u="sng" dirty="0"/>
              <a:t>Consecutive statements</a:t>
            </a:r>
            <a:r>
              <a:rPr lang="en-US" sz="4800" dirty="0"/>
              <a:t>: Most complex statement on same indent</a:t>
            </a:r>
          </a:p>
          <a:p>
            <a:r>
              <a:rPr lang="en-US" sz="4800" u="sng" dirty="0"/>
              <a:t>Conditional statements</a:t>
            </a:r>
            <a:r>
              <a:rPr lang="en-US" sz="4800" dirty="0"/>
              <a:t>: O(condition + longest branch)</a:t>
            </a:r>
          </a:p>
          <a:p>
            <a:r>
              <a:rPr lang="en-US" sz="4800" u="sng" dirty="0"/>
              <a:t>Leading Terms</a:t>
            </a:r>
            <a:r>
              <a:rPr lang="en-US" sz="4800" dirty="0"/>
              <a:t>: Only keep the leading term </a:t>
            </a:r>
          </a:p>
          <a:p>
            <a:pPr lvl="1"/>
            <a:r>
              <a:rPr lang="en-US" sz="4400" dirty="0"/>
              <a:t>O(N2 + N) is reduced to O(N2) </a:t>
            </a:r>
          </a:p>
          <a:p>
            <a:r>
              <a:rPr lang="en-US" sz="4800" u="sng" dirty="0"/>
              <a:t>Keep the furthest left term</a:t>
            </a:r>
            <a:r>
              <a:rPr lang="en-US" sz="4800" dirty="0"/>
              <a:t>: 2n &gt;&gt; n5 &gt;&gt; n3 &gt;&gt; n1 &gt;&gt; n </a:t>
            </a:r>
            <a:r>
              <a:rPr lang="en-US" sz="4800" dirty="0" err="1"/>
              <a:t>lg</a:t>
            </a:r>
            <a:r>
              <a:rPr lang="en-US" sz="4800" dirty="0"/>
              <a:t>(n) &gt;&gt; </a:t>
            </a:r>
            <a:r>
              <a:rPr lang="en-US" sz="4800" dirty="0" err="1"/>
              <a:t>lg</a:t>
            </a:r>
            <a:r>
              <a:rPr lang="en-US" sz="4800" dirty="0"/>
              <a:t>(n) &gt;&gt; 1</a:t>
            </a:r>
          </a:p>
        </p:txBody>
      </p:sp>
    </p:spTree>
    <p:extLst>
      <p:ext uri="{BB962C8B-B14F-4D97-AF65-F5344CB8AC3E}">
        <p14:creationId xmlns:p14="http://schemas.microsoft.com/office/powerpoint/2010/main" val="2417765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5B84-CCEE-ED4B-98CA-3776EE3E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Big-O (you try it)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8F84E5-81CD-9A49-92D8-4E6E157487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>
                    <a:latin typeface="+mn-lt"/>
                  </a:rPr>
                  <a:t>Find the big</a:t>
                </a:r>
                <a:r>
                  <a:rPr lang="en-US" dirty="0">
                    <a:latin typeface="+mn-lt"/>
                  </a:rPr>
                  <a:t>-O complexity for:</a:t>
                </a:r>
                <a:endParaRPr lang="en-US" b="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8F84E5-81CD-9A49-92D8-4E6E157487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1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043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5B84-CCEE-ED4B-98CA-3776EE3E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Big-O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8F84E5-81CD-9A49-92D8-4E6E157487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>
                    <a:latin typeface="+mn-lt"/>
                  </a:rPr>
                  <a:t>Find the big</a:t>
                </a:r>
                <a:r>
                  <a:rPr lang="en-US" dirty="0">
                    <a:latin typeface="+mn-lt"/>
                  </a:rPr>
                  <a:t>-O complexity for:</a:t>
                </a:r>
                <a:endParaRPr lang="en-US" b="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	[simplify]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→2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				[keep highest order term]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				[discard coefficients]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8F84E5-81CD-9A49-92D8-4E6E157487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1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535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EDD3-3E8B-A54A-8E23-DB41792F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43B94-9E08-4D4C-9B15-C1C415E99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Computational Complexity allows us to evaluate an algorithm’s resource use</a:t>
            </a:r>
          </a:p>
          <a:p>
            <a:r>
              <a:rPr lang="en-US" sz="6000" dirty="0"/>
              <a:t>Big-O notation is a tool for summarizing complexity in a useful way</a:t>
            </a:r>
          </a:p>
          <a:p>
            <a:r>
              <a:rPr lang="en-US" sz="6000" dirty="0"/>
              <a:t>The Big-O complexity for an algorithm can be solved formally using proofs or informally using heuristics</a:t>
            </a:r>
          </a:p>
        </p:txBody>
      </p:sp>
    </p:spTree>
    <p:extLst>
      <p:ext uri="{BB962C8B-B14F-4D97-AF65-F5344CB8AC3E}">
        <p14:creationId xmlns:p14="http://schemas.microsoft.com/office/powerpoint/2010/main" val="1563725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028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49988-E216-DB4D-B308-50E2B7923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8654" y="10303727"/>
            <a:ext cx="4763970" cy="2476636"/>
          </a:xfrm>
        </p:spPr>
        <p:txBody>
          <a:bodyPr>
            <a:normAutofit/>
          </a:bodyPr>
          <a:lstStyle/>
          <a:p>
            <a:r>
              <a:rPr lang="en-US" dirty="0"/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1873307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B0F2-FC22-3C44-BD40-FAB5F4DF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8DEC97-BB64-3341-9C6B-19C05B5752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5400" dirty="0"/>
                  <a:t>Proof</a:t>
                </a:r>
              </a:p>
              <a:p>
                <a:r>
                  <a:rPr lang="en-US" sz="5400" dirty="0"/>
                  <a:t>Show that there exists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5400" dirty="0"/>
                  <a:t> and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5400" dirty="0"/>
                  <a:t> such that </a:t>
                </a:r>
              </a:p>
              <a:p>
                <a:pPr lvl="1"/>
                <a:r>
                  <a:rPr lang="en-US" sz="4800" dirty="0"/>
                  <a:t>For all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/>
              </a:p>
              <a:p>
                <a:pPr lvl="1"/>
                <a:r>
                  <a:rPr lang="en-US" sz="4800" dirty="0"/>
                  <a:t>Then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8DEC97-BB64-3341-9C6B-19C05B575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41" t="-1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221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3C22-A19F-604E-B731-92EAC3FD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 (you try it)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A32D5-062E-764B-9069-D407C4C28B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Use a proof to find the big-O complexity of: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&gt;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True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=.5,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r>
                  <a:rPr lang="en-US" dirty="0"/>
                  <a:t>, therefore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A32D5-062E-764B-9069-D407C4C28B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1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4792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complexity?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F0C-420B-2D4A-AAE9-9CA419CE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1"/>
            <a:ext cx="11414129" cy="8390962"/>
          </a:xfrm>
        </p:spPr>
        <p:txBody>
          <a:bodyPr/>
          <a:lstStyle/>
          <a:p>
            <a:r>
              <a:rPr lang="en-US" dirty="0"/>
              <a:t>We have to decide between algorithm A and algorithm B</a:t>
            </a:r>
          </a:p>
          <a:p>
            <a:pPr lvl="1"/>
            <a:r>
              <a:rPr lang="en-US" dirty="0"/>
              <a:t>We have a dataset for benchmarking algorithms with about 1,000 rows</a:t>
            </a:r>
          </a:p>
          <a:p>
            <a:r>
              <a:rPr lang="en-US" dirty="0"/>
              <a:t>What should we do?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CC50FB-89DD-5544-ACBB-916A12FAD62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82083" y="5943600"/>
          <a:ext cx="1012404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4682">
                  <a:extLst>
                    <a:ext uri="{9D8B030D-6E8A-4147-A177-3AD203B41FA5}">
                      <a16:colId xmlns:a16="http://schemas.microsoft.com/office/drawing/2014/main" val="1491547238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77250146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35825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1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 on lab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46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185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complexity?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F0C-420B-2D4A-AAE9-9CA419CE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1"/>
            <a:ext cx="11414129" cy="8390962"/>
          </a:xfrm>
        </p:spPr>
        <p:txBody>
          <a:bodyPr/>
          <a:lstStyle/>
          <a:p>
            <a:r>
              <a:rPr lang="en-US" dirty="0"/>
              <a:t>We have to decide between algorithm A and algorithm B</a:t>
            </a:r>
          </a:p>
          <a:p>
            <a:pPr lvl="1"/>
            <a:r>
              <a:rPr lang="en-US" dirty="0"/>
              <a:t>We have a dataset for benchmarking algorithms with about 1,000 rows</a:t>
            </a:r>
          </a:p>
          <a:p>
            <a:r>
              <a:rPr lang="en-US" dirty="0"/>
              <a:t>What should we do?</a:t>
            </a:r>
          </a:p>
          <a:p>
            <a:pPr lvl="1"/>
            <a:r>
              <a:rPr lang="en-US" dirty="0"/>
              <a:t>This depends on what kinds of data the algorithms will be given </a:t>
            </a:r>
            <a:r>
              <a:rPr lang="en-US" i="1" dirty="0"/>
              <a:t>in production</a:t>
            </a:r>
            <a:endParaRPr lang="en-US" dirty="0"/>
          </a:p>
          <a:p>
            <a:pPr lvl="1"/>
            <a:r>
              <a:rPr lang="en-US" dirty="0"/>
              <a:t>What if we’ll be running it on 100k rows?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CC50FB-89DD-5544-ACBB-916A12FAD620}"/>
              </a:ext>
            </a:extLst>
          </p:cNvPr>
          <p:cNvGraphicFramePr>
            <a:graphicFrameLocks noGrp="1"/>
          </p:cNvGraphicFramePr>
          <p:nvPr/>
        </p:nvGraphicFramePr>
        <p:xfrm>
          <a:off x="13482083" y="5943600"/>
          <a:ext cx="1012404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4682">
                  <a:extLst>
                    <a:ext uri="{9D8B030D-6E8A-4147-A177-3AD203B41FA5}">
                      <a16:colId xmlns:a16="http://schemas.microsoft.com/office/drawing/2014/main" val="1491547238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77250146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35825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1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Time on lab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46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7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complexity?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F0C-420B-2D4A-AAE9-9CA419CE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1"/>
            <a:ext cx="11414129" cy="8390962"/>
          </a:xfrm>
        </p:spPr>
        <p:txBody>
          <a:bodyPr/>
          <a:lstStyle/>
          <a:p>
            <a:r>
              <a:rPr lang="en-US" dirty="0"/>
              <a:t>We have to decide between algorithm A and algorithm B</a:t>
            </a:r>
          </a:p>
          <a:p>
            <a:pPr lvl="1"/>
            <a:r>
              <a:rPr lang="en-US" dirty="0"/>
              <a:t>We have a dataset for benchmarking algorithms with about 1,000 rows</a:t>
            </a:r>
          </a:p>
          <a:p>
            <a:r>
              <a:rPr lang="en-US" dirty="0"/>
              <a:t>What should we do?</a:t>
            </a:r>
          </a:p>
          <a:p>
            <a:pPr lvl="1"/>
            <a:r>
              <a:rPr lang="en-US" dirty="0"/>
              <a:t>This depends on what kinds of data the algorithms will be given </a:t>
            </a:r>
            <a:r>
              <a:rPr lang="en-US" i="1" dirty="0"/>
              <a:t>in production</a:t>
            </a:r>
            <a:endParaRPr lang="en-US" dirty="0"/>
          </a:p>
          <a:p>
            <a:pPr lvl="1"/>
            <a:r>
              <a:rPr lang="en-US" dirty="0"/>
              <a:t>What if we’ll be running it on 100k rows?</a:t>
            </a:r>
          </a:p>
          <a:p>
            <a:r>
              <a:rPr lang="en-US" dirty="0"/>
              <a:t>What if we had a formula that told us the runtime for different size inputs?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CC50FB-89DD-5544-ACBB-916A12FAD620}"/>
              </a:ext>
            </a:extLst>
          </p:cNvPr>
          <p:cNvGraphicFramePr>
            <a:graphicFrameLocks noGrp="1"/>
          </p:cNvGraphicFramePr>
          <p:nvPr/>
        </p:nvGraphicFramePr>
        <p:xfrm>
          <a:off x="13482083" y="5943600"/>
          <a:ext cx="1012404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4682">
                  <a:extLst>
                    <a:ext uri="{9D8B030D-6E8A-4147-A177-3AD203B41FA5}">
                      <a16:colId xmlns:a16="http://schemas.microsoft.com/office/drawing/2014/main" val="1491547238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77250146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35825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1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Time on lab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46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6757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complexity?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19F0C-420B-2D4A-AAE9-9CA419CE2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1" y="3181351"/>
                <a:ext cx="11414129" cy="8390962"/>
              </a:xfrm>
            </p:spPr>
            <p:txBody>
              <a:bodyPr/>
              <a:lstStyle/>
              <a:p>
                <a:r>
                  <a:rPr lang="en-US" dirty="0"/>
                  <a:t>We have to decide between algorithm A and algorithm B</a:t>
                </a:r>
              </a:p>
              <a:p>
                <a:r>
                  <a:rPr lang="en-US" dirty="0"/>
                  <a:t>What should we do? </a:t>
                </a:r>
              </a:p>
              <a:p>
                <a:r>
                  <a:rPr lang="en-US" dirty="0"/>
                  <a:t>What if we had a formula that told us the runtime for different size inputs?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1000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=29+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1000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19F0C-420B-2D4A-AAE9-9CA419CE2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1" y="3181351"/>
                <a:ext cx="11414129" cy="8390962"/>
              </a:xfrm>
              <a:blipFill>
                <a:blip r:embed="rId3"/>
                <a:stretch>
                  <a:fillRect l="-1442" t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CC50FB-89DD-5544-ACBB-916A12FAD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487793"/>
              </p:ext>
            </p:extLst>
          </p:nvPr>
        </p:nvGraphicFramePr>
        <p:xfrm>
          <a:off x="13482083" y="5943600"/>
          <a:ext cx="10124046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4682">
                  <a:extLst>
                    <a:ext uri="{9D8B030D-6E8A-4147-A177-3AD203B41FA5}">
                      <a16:colId xmlns:a16="http://schemas.microsoft.com/office/drawing/2014/main" val="1491547238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77250146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35825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1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46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82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complexity?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19F0C-420B-2D4A-AAE9-9CA419CE2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1" y="3181351"/>
                <a:ext cx="11414129" cy="8390962"/>
              </a:xfrm>
            </p:spPr>
            <p:txBody>
              <a:bodyPr/>
              <a:lstStyle/>
              <a:p>
                <a:r>
                  <a:rPr lang="en-US"/>
                  <a:t>We have to decide between algorithm A and algorithm B</a:t>
                </a:r>
              </a:p>
              <a:p>
                <a:r>
                  <a:rPr lang="en-US"/>
                  <a:t>What should we do? </a:t>
                </a:r>
              </a:p>
              <a:p>
                <a:r>
                  <a:rPr lang="en-US"/>
                  <a:t>What if we had a formula that told us the runtime for different size inputs?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1000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=29+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1000</m:t>
                            </m:r>
                          </m:den>
                        </m:f>
                      </m:e>
                    </m:d>
                  </m:oMath>
                </a14:m>
                <a:endParaRPr lang="en-US"/>
              </a:p>
              <a:p>
                <a:pPr lvl="1"/>
                <a:r>
                  <a:rPr lang="en-US"/>
                  <a:t>Now we can know the runtime for any size input</a:t>
                </a:r>
              </a:p>
              <a:p>
                <a:pPr lvl="1"/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19F0C-420B-2D4A-AAE9-9CA419CE2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1" y="3181351"/>
                <a:ext cx="11414129" cy="8390962"/>
              </a:xfrm>
              <a:blipFill>
                <a:blip r:embed="rId3"/>
                <a:stretch>
                  <a:fillRect l="-1442" t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CC50FB-89DD-5544-ACBB-916A12FAD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651326"/>
              </p:ext>
            </p:extLst>
          </p:nvPr>
        </p:nvGraphicFramePr>
        <p:xfrm>
          <a:off x="13482083" y="5943600"/>
          <a:ext cx="10124046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4682">
                  <a:extLst>
                    <a:ext uri="{9D8B030D-6E8A-4147-A177-3AD203B41FA5}">
                      <a16:colId xmlns:a16="http://schemas.microsoft.com/office/drawing/2014/main" val="1491547238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77250146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35825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1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46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39s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720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711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complexity?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19F0C-420B-2D4A-AAE9-9CA419CE2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1" y="3181351"/>
                <a:ext cx="11414129" cy="8390962"/>
              </a:xfrm>
            </p:spPr>
            <p:txBody>
              <a:bodyPr/>
              <a:lstStyle/>
              <a:p>
                <a:r>
                  <a:rPr lang="en-US"/>
                  <a:t>We have to decide between algorithm A and algorithm B</a:t>
                </a:r>
              </a:p>
              <a:p>
                <a:r>
                  <a:rPr lang="en-US"/>
                  <a:t>What should we do? </a:t>
                </a:r>
              </a:p>
              <a:p>
                <a:r>
                  <a:rPr lang="en-US"/>
                  <a:t>What if we had a formula that told us the runtime for different size inputs?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1000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=29+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1000</m:t>
                            </m:r>
                          </m:den>
                        </m:f>
                      </m:e>
                    </m:d>
                  </m:oMath>
                </a14:m>
                <a:endParaRPr lang="en-US"/>
              </a:p>
              <a:p>
                <a:pPr lvl="1"/>
                <a:r>
                  <a:rPr lang="en-US"/>
                  <a:t>Now we can know the runtime for any size input</a:t>
                </a:r>
              </a:p>
              <a:p>
                <a:pPr lvl="1"/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19F0C-420B-2D4A-AAE9-9CA419CE2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1" y="3181351"/>
                <a:ext cx="11414129" cy="8390962"/>
              </a:xfrm>
              <a:blipFill>
                <a:blip r:embed="rId3"/>
                <a:stretch>
                  <a:fillRect l="-1442" t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CC50FB-89DD-5544-ACBB-916A12FAD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656527"/>
              </p:ext>
            </p:extLst>
          </p:nvPr>
        </p:nvGraphicFramePr>
        <p:xfrm>
          <a:off x="13482083" y="5943600"/>
          <a:ext cx="10124046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4682">
                  <a:extLst>
                    <a:ext uri="{9D8B030D-6E8A-4147-A177-3AD203B41FA5}">
                      <a16:colId xmlns:a16="http://schemas.microsoft.com/office/drawing/2014/main" val="1491547238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77250146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35825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1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46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39s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720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13.9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49s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988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55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Defined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F0C-420B-2D4A-AAE9-9CA419CE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0"/>
            <a:ext cx="19976238" cy="9564831"/>
          </a:xfrm>
        </p:spPr>
        <p:txBody>
          <a:bodyPr>
            <a:normAutofit/>
          </a:bodyPr>
          <a:lstStyle/>
          <a:p>
            <a:r>
              <a:rPr lang="en-US" sz="4400" b="1" u="sng" dirty="0"/>
              <a:t>Complexity</a:t>
            </a:r>
            <a:r>
              <a:rPr lang="en-US" sz="4400" dirty="0"/>
              <a:t>: An algorithm’s complexity is a measure of the resources it uses</a:t>
            </a:r>
          </a:p>
          <a:p>
            <a:r>
              <a:rPr lang="en-US" sz="4400" dirty="0"/>
              <a:t>Most common is </a:t>
            </a:r>
            <a:r>
              <a:rPr lang="en-US" sz="4400" u="sng" dirty="0"/>
              <a:t>time complexity</a:t>
            </a:r>
            <a:endParaRPr lang="en-US" sz="4400" dirty="0"/>
          </a:p>
          <a:p>
            <a:pPr lvl="1"/>
            <a:r>
              <a:rPr lang="en-US" sz="4000" dirty="0"/>
              <a:t>In a few weeks, we will discuss </a:t>
            </a:r>
            <a:r>
              <a:rPr lang="en-US" sz="4000" u="sng" dirty="0"/>
              <a:t>space complexity</a:t>
            </a:r>
            <a:r>
              <a:rPr lang="en-US" sz="4000" dirty="0"/>
              <a:t> (memory use)</a:t>
            </a:r>
          </a:p>
        </p:txBody>
      </p:sp>
    </p:spTree>
    <p:extLst>
      <p:ext uri="{BB962C8B-B14F-4D97-AF65-F5344CB8AC3E}">
        <p14:creationId xmlns:p14="http://schemas.microsoft.com/office/powerpoint/2010/main" val="6536128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rk-Pink-Splash-Photo">
  <a:themeElements>
    <a:clrScheme name="Custom 1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rk-Pink-Splash-Photo" id="{788C6417-33D8-3E4E-BB86-F5AA1020F0C3}" vid="{1FB79315-230F-C34E-B814-44FC73CE2E50}"/>
    </a:ext>
  </a:extLst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Dark-Pink-Splash-Photo</Template>
  <TotalTime>181</TotalTime>
  <Words>1164</Words>
  <Application>Microsoft Macintosh PowerPoint</Application>
  <PresentationFormat>Custom</PresentationFormat>
  <Paragraphs>220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Cambria Math</vt:lpstr>
      <vt:lpstr>Franklin Gothic Book</vt:lpstr>
      <vt:lpstr>Franklin Gothic Medium</vt:lpstr>
      <vt:lpstr>Helvetica Neue</vt:lpstr>
      <vt:lpstr>Wingdings 3</vt:lpstr>
      <vt:lpstr>Dark-Pink-Splash-Photo</vt:lpstr>
      <vt:lpstr>Computational Complexity</vt:lpstr>
      <vt:lpstr>What’s important about Computational Complexity? </vt:lpstr>
      <vt:lpstr>Why complexity?</vt:lpstr>
      <vt:lpstr>Why complexity?</vt:lpstr>
      <vt:lpstr>Why complexity?</vt:lpstr>
      <vt:lpstr>Why complexity?</vt:lpstr>
      <vt:lpstr>Why complexity?</vt:lpstr>
      <vt:lpstr>Why complexity?</vt:lpstr>
      <vt:lpstr>Complexity Defined</vt:lpstr>
      <vt:lpstr>Complexity Defined</vt:lpstr>
      <vt:lpstr>Complexity Defined</vt:lpstr>
      <vt:lpstr>Introducing Big-O Notation</vt:lpstr>
      <vt:lpstr>Big-O </vt:lpstr>
      <vt:lpstr>Big-O </vt:lpstr>
      <vt:lpstr>Big-O</vt:lpstr>
      <vt:lpstr>Big-O</vt:lpstr>
      <vt:lpstr>Big-O</vt:lpstr>
      <vt:lpstr>Big-O</vt:lpstr>
      <vt:lpstr>Finding Big-O</vt:lpstr>
      <vt:lpstr>Using heuristics to find Big-O</vt:lpstr>
      <vt:lpstr>Heuristics Cheat Sheet</vt:lpstr>
      <vt:lpstr>Finding Big-O (you try it)</vt:lpstr>
      <vt:lpstr>Finding Big-O </vt:lpstr>
      <vt:lpstr>Takeaways</vt:lpstr>
      <vt:lpstr>PowerPoint Presentation</vt:lpstr>
      <vt:lpstr>Extras</vt:lpstr>
      <vt:lpstr>Method 2: Proof</vt:lpstr>
      <vt:lpstr>Method 2 (you try it)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Complexity</dc:title>
  <cp:lastModifiedBy>Sophie Searcy</cp:lastModifiedBy>
  <cp:revision>10</cp:revision>
  <cp:lastPrinted>2018-11-06T20:19:56Z</cp:lastPrinted>
  <dcterms:modified xsi:type="dcterms:W3CDTF">2018-11-07T21:43:09Z</dcterms:modified>
</cp:coreProperties>
</file>